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57" r:id="rId4"/>
    <p:sldId id="258" r:id="rId5"/>
    <p:sldId id="259" r:id="rId6"/>
    <p:sldId id="280" r:id="rId7"/>
    <p:sldId id="281" r:id="rId8"/>
    <p:sldId id="274" r:id="rId9"/>
    <p:sldId id="273" r:id="rId10"/>
    <p:sldId id="272"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244" autoAdjust="0"/>
  </p:normalViewPr>
  <p:slideViewPr>
    <p:cSldViewPr>
      <p:cViewPr>
        <p:scale>
          <a:sx n="70" d="100"/>
          <a:sy n="70" d="100"/>
        </p:scale>
        <p:origin x="-516" y="2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23/03/2014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23/03/2014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23/03/2014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23/03/2014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23/03/2014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23/03/2014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23/03/2014</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23/03/2014</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23/03/2014</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23/03/2014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23/03/2014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23/03/2014</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3108543"/>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r>
              <a:rPr lang="es-MX" sz="2800" b="1" dirty="0">
                <a:solidFill>
                  <a:prstClr val="black"/>
                </a:solidFill>
                <a:latin typeface="Arial" pitchFamily="34" charset="0"/>
                <a:cs typeface="Arial" pitchFamily="34" charset="0"/>
              </a:rPr>
              <a:t>A</a:t>
            </a:r>
            <a:r>
              <a:rPr lang="es-MX" sz="2800" b="1" dirty="0" smtClean="0">
                <a:solidFill>
                  <a:prstClr val="black"/>
                </a:solidFill>
                <a:latin typeface="Arial" pitchFamily="34" charset="0"/>
                <a:cs typeface="Arial" pitchFamily="34" charset="0"/>
              </a:rPr>
              <a:t>pelación.</a:t>
            </a: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Lic. Ma. Del Carmen Ramos Castañon</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Enero – Junio 2014</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5"/>
            <a:ext cx="8424936" cy="4308872"/>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MX" sz="2800" b="1" dirty="0" smtClean="0">
              <a:latin typeface="Arial" pitchFamily="34" charset="0"/>
              <a:cs typeface="Arial" pitchFamily="34" charset="0"/>
            </a:endParaRPr>
          </a:p>
          <a:p>
            <a:pPr algn="just"/>
            <a:r>
              <a:rPr lang="es-MX" dirty="0" smtClean="0">
                <a:latin typeface="Arial"/>
                <a:cs typeface="Arial"/>
              </a:rPr>
              <a:t>Arellano García, </a:t>
            </a:r>
            <a:r>
              <a:rPr lang="es-MX" dirty="0">
                <a:latin typeface="Arial"/>
                <a:cs typeface="Arial"/>
              </a:rPr>
              <a:t>C. (2005). Práctica Forense civil y familiar. México: Porrúa.</a:t>
            </a:r>
          </a:p>
          <a:p>
            <a:pPr algn="just"/>
            <a:r>
              <a:rPr lang="es-MX" dirty="0">
                <a:latin typeface="Arial"/>
                <a:cs typeface="Arial"/>
              </a:rPr>
              <a:t>Biblioteca legislativa. </a:t>
            </a:r>
            <a:r>
              <a:rPr lang="es-MX" dirty="0" smtClean="0">
                <a:latin typeface="Arial"/>
                <a:cs typeface="Arial"/>
              </a:rPr>
              <a:t>(30 </a:t>
            </a:r>
            <a:r>
              <a:rPr lang="es-MX" dirty="0">
                <a:latin typeface="Arial"/>
                <a:cs typeface="Arial"/>
              </a:rPr>
              <a:t>de </a:t>
            </a:r>
            <a:r>
              <a:rPr lang="es-MX" dirty="0" smtClean="0">
                <a:latin typeface="Arial"/>
                <a:cs typeface="Arial"/>
              </a:rPr>
              <a:t>julio </a:t>
            </a:r>
            <a:r>
              <a:rPr lang="es-MX" dirty="0">
                <a:latin typeface="Arial"/>
                <a:cs typeface="Arial"/>
              </a:rPr>
              <a:t>de </a:t>
            </a:r>
            <a:r>
              <a:rPr lang="es-MX" dirty="0" smtClean="0">
                <a:latin typeface="Arial"/>
                <a:cs typeface="Arial"/>
              </a:rPr>
              <a:t>2000). </a:t>
            </a:r>
            <a:r>
              <a:rPr lang="es-MX" dirty="0">
                <a:latin typeface="Arial"/>
                <a:cs typeface="Arial"/>
              </a:rPr>
              <a:t>Sistema Hidalguense de Consulta Legislativa (SIHCOL). Obtenido de http://www.congreso-hidalgo.gob.mx/index.php?biblioteca-legislativa</a:t>
            </a:r>
          </a:p>
          <a:p>
            <a:pPr algn="just"/>
            <a:r>
              <a:rPr lang="es-MX" dirty="0" smtClean="0">
                <a:latin typeface="Arial"/>
                <a:cs typeface="Arial"/>
              </a:rPr>
              <a:t>Gómez </a:t>
            </a:r>
            <a:r>
              <a:rPr lang="es-MX" dirty="0">
                <a:latin typeface="Arial"/>
                <a:cs typeface="Arial"/>
              </a:rPr>
              <a:t>Lara, C. (2004). Derecho Procesal Civil. En C. Gómez Lara, Derecho Procesal Civil. México: OXFORD.</a:t>
            </a:r>
          </a:p>
          <a:p>
            <a:pPr algn="just"/>
            <a:r>
              <a:rPr lang="es-MX" dirty="0">
                <a:latin typeface="Arial"/>
                <a:cs typeface="Arial"/>
              </a:rPr>
              <a:t>Gómez Lara, C. (2004). </a:t>
            </a:r>
            <a:r>
              <a:rPr lang="es-MX" dirty="0" smtClean="0">
                <a:latin typeface="Arial"/>
                <a:cs typeface="Arial"/>
              </a:rPr>
              <a:t>Teoría </a:t>
            </a:r>
            <a:r>
              <a:rPr lang="es-MX" dirty="0">
                <a:latin typeface="Arial"/>
                <a:cs typeface="Arial"/>
              </a:rPr>
              <a:t>General del Proceso. En C. Gómez Lara</a:t>
            </a:r>
            <a:r>
              <a:rPr lang="es-MX">
                <a:latin typeface="Arial"/>
                <a:cs typeface="Arial"/>
              </a:rPr>
              <a:t>, </a:t>
            </a:r>
            <a:r>
              <a:rPr lang="es-MX" smtClean="0">
                <a:latin typeface="Arial"/>
                <a:cs typeface="Arial"/>
              </a:rPr>
              <a:t>Teoría </a:t>
            </a:r>
            <a:r>
              <a:rPr lang="es-MX" dirty="0">
                <a:latin typeface="Arial"/>
                <a:cs typeface="Arial"/>
              </a:rPr>
              <a:t>General del Proceso. México: OXFORD.</a:t>
            </a:r>
          </a:p>
          <a:p>
            <a:pPr algn="just"/>
            <a:r>
              <a:rPr lang="es-MX" dirty="0">
                <a:latin typeface="Arial"/>
                <a:cs typeface="Arial"/>
              </a:rPr>
              <a:t>Ovalle Favela, J. (2003). Derecho procesal civil. México: Oxford.</a:t>
            </a:r>
          </a:p>
          <a:p>
            <a:endParaRPr lang="es-ES" sz="2800" dirty="0">
              <a:latin typeface="Arial"/>
              <a:cs typeface="Arial"/>
            </a:endParaRPr>
          </a:p>
          <a:p>
            <a:endParaRPr lang="es-ES" sz="2800" b="1" dirty="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620688"/>
            <a:ext cx="8352679" cy="5570756"/>
          </a:xfrm>
          <a:prstGeom prst="rect">
            <a:avLst/>
          </a:prstGeom>
          <a:noFill/>
        </p:spPr>
        <p:txBody>
          <a:bodyPr wrap="square" rtlCol="0">
            <a:spAutoFit/>
          </a:bodyPr>
          <a:lstStyle/>
          <a:p>
            <a:pPr algn="just"/>
            <a:r>
              <a:rPr lang="es-MX" sz="2800" b="1" dirty="0" smtClean="0">
                <a:latin typeface="Arial" pitchFamily="34" charset="0"/>
                <a:cs typeface="Arial" pitchFamily="34" charset="0"/>
              </a:rPr>
              <a:t>Tema: Apelación.</a:t>
            </a:r>
          </a:p>
          <a:p>
            <a:pPr algn="just"/>
            <a:r>
              <a:rPr lang="es-MX" sz="2800" b="1" dirty="0" smtClean="0">
                <a:latin typeface="Arial" pitchFamily="34" charset="0"/>
                <a:cs typeface="Arial" pitchFamily="34" charset="0"/>
              </a:rPr>
              <a:t>Resumen (</a:t>
            </a:r>
            <a:r>
              <a:rPr lang="es-MX" sz="2800" b="1" dirty="0" err="1" smtClean="0">
                <a:latin typeface="Arial" pitchFamily="34" charset="0"/>
                <a:cs typeface="Arial" pitchFamily="34" charset="0"/>
              </a:rPr>
              <a:t>Abstract</a:t>
            </a:r>
            <a:r>
              <a:rPr lang="es-MX" sz="2800" b="1" dirty="0" smtClean="0">
                <a:latin typeface="Arial" pitchFamily="34" charset="0"/>
                <a:cs typeface="Arial" pitchFamily="34" charset="0"/>
              </a:rPr>
              <a:t>)</a:t>
            </a:r>
            <a:endParaRPr lang="es-MX" sz="2800" b="1" dirty="0">
              <a:latin typeface="Arial" pitchFamily="34" charset="0"/>
              <a:cs typeface="Arial" pitchFamily="34" charset="0"/>
            </a:endParaRPr>
          </a:p>
          <a:p>
            <a:pPr marL="342900" indent="-342900" algn="just">
              <a:lnSpc>
                <a:spcPct val="150000"/>
              </a:lnSpc>
              <a:buFont typeface="Arial" pitchFamily="34" charset="0"/>
              <a:buChar char="•"/>
            </a:pPr>
            <a:r>
              <a:rPr lang="es-MX" sz="1600" dirty="0">
                <a:latin typeface="Arial" pitchFamily="34" charset="0"/>
                <a:cs typeface="Arial" pitchFamily="34" charset="0"/>
              </a:rPr>
              <a:t>El recurso de apelación tiene por objeto que el superior confirme, revoque </a:t>
            </a:r>
            <a:r>
              <a:rPr lang="es-MX" sz="1600" dirty="0" smtClean="0">
                <a:latin typeface="Arial" pitchFamily="34" charset="0"/>
                <a:cs typeface="Arial" pitchFamily="34" charset="0"/>
              </a:rPr>
              <a:t>o modifique </a:t>
            </a:r>
            <a:r>
              <a:rPr lang="es-MX" sz="1600" dirty="0">
                <a:latin typeface="Arial" pitchFamily="34" charset="0"/>
                <a:cs typeface="Arial" pitchFamily="34" charset="0"/>
              </a:rPr>
              <a:t>la resolución </a:t>
            </a:r>
            <a:r>
              <a:rPr lang="es-MX" sz="1600" dirty="0" smtClean="0">
                <a:latin typeface="Arial" pitchFamily="34" charset="0"/>
                <a:cs typeface="Arial" pitchFamily="34" charset="0"/>
              </a:rPr>
              <a:t>inferior, </a:t>
            </a:r>
            <a:r>
              <a:rPr lang="es-MX" sz="1600" dirty="0">
                <a:latin typeface="Arial" pitchFamily="34" charset="0"/>
                <a:cs typeface="Arial" pitchFamily="34" charset="0"/>
              </a:rPr>
              <a:t>debe interponerse por escrito, o verbalmente en el acto de </a:t>
            </a:r>
            <a:r>
              <a:rPr lang="es-MX" sz="1600" dirty="0" smtClean="0">
                <a:latin typeface="Arial" pitchFamily="34" charset="0"/>
                <a:cs typeface="Arial" pitchFamily="34" charset="0"/>
              </a:rPr>
              <a:t>notificarse, ante </a:t>
            </a:r>
            <a:r>
              <a:rPr lang="es-MX" sz="1600" dirty="0">
                <a:latin typeface="Arial" pitchFamily="34" charset="0"/>
                <a:cs typeface="Arial" pitchFamily="34" charset="0"/>
              </a:rPr>
              <a:t>el Juez que pronunció la sentencia dentro de cinco días improrrogables si la sentencia </a:t>
            </a:r>
            <a:r>
              <a:rPr lang="es-MX" sz="1600" dirty="0" smtClean="0">
                <a:latin typeface="Arial" pitchFamily="34" charset="0"/>
                <a:cs typeface="Arial" pitchFamily="34" charset="0"/>
              </a:rPr>
              <a:t>fuere definitiva, </a:t>
            </a:r>
            <a:r>
              <a:rPr lang="es-MX" sz="1600" dirty="0">
                <a:latin typeface="Arial" pitchFamily="34" charset="0"/>
                <a:cs typeface="Arial" pitchFamily="34" charset="0"/>
              </a:rPr>
              <a:t>o dentro de tres si fuere auto o </a:t>
            </a:r>
            <a:r>
              <a:rPr lang="es-MX" sz="1600" dirty="0" smtClean="0">
                <a:latin typeface="Arial" pitchFamily="34" charset="0"/>
                <a:cs typeface="Arial" pitchFamily="34" charset="0"/>
              </a:rPr>
              <a:t>interlocutoria.</a:t>
            </a:r>
          </a:p>
          <a:p>
            <a:pPr marL="342900" indent="-342900" algn="just">
              <a:lnSpc>
                <a:spcPct val="150000"/>
              </a:lnSpc>
              <a:buFont typeface="Arial" pitchFamily="34" charset="0"/>
              <a:buChar char="•"/>
            </a:pPr>
            <a:r>
              <a:rPr lang="es-ES" sz="1600" dirty="0" smtClean="0">
                <a:latin typeface="Arial" pitchFamily="34" charset="0"/>
                <a:cs typeface="Arial" pitchFamily="34" charset="0"/>
              </a:rPr>
              <a:t> </a:t>
            </a:r>
            <a:r>
              <a:rPr lang="en-US" sz="1600" dirty="0">
                <a:latin typeface="Arial" pitchFamily="34" charset="0"/>
                <a:cs typeface="Arial" pitchFamily="34" charset="0"/>
              </a:rPr>
              <a:t>The appeal aims to confirm the superior, revoke or modify the lower resolution must be filed in writing or verbally notified immediately, before the judge who delivered the judgment within five days extendable if the judgment is final, or within three if it be auto or </a:t>
            </a:r>
            <a:r>
              <a:rPr lang="en-US" sz="1600" dirty="0" smtClean="0">
                <a:latin typeface="Arial" pitchFamily="34" charset="0"/>
                <a:cs typeface="Arial" pitchFamily="34" charset="0"/>
              </a:rPr>
              <a:t>interlocutory,</a:t>
            </a:r>
            <a:endParaRPr lang="es-MX" sz="1600" dirty="0">
              <a:latin typeface="Arial" pitchFamily="34" charset="0"/>
              <a:cs typeface="Arial" pitchFamily="34" charset="0"/>
            </a:endParaRPr>
          </a:p>
          <a:p>
            <a:pPr algn="just"/>
            <a:r>
              <a:rPr lang="es-MX" sz="1600" b="1" dirty="0">
                <a:latin typeface="Arial" pitchFamily="34" charset="0"/>
                <a:cs typeface="Arial" pitchFamily="34" charset="0"/>
              </a:rPr>
              <a:t> </a:t>
            </a:r>
            <a:r>
              <a:rPr lang="es-MX" sz="2000" b="1" dirty="0">
                <a:latin typeface="Arial" pitchFamily="34" charset="0"/>
                <a:cs typeface="Arial" pitchFamily="34" charset="0"/>
              </a:rPr>
              <a:t>Palabras clave: </a:t>
            </a:r>
            <a:r>
              <a:rPr lang="es-MX" sz="2000" b="1" dirty="0" smtClean="0">
                <a:latin typeface="Arial" pitchFamily="34" charset="0"/>
                <a:cs typeface="Arial" pitchFamily="34" charset="0"/>
              </a:rPr>
              <a:t>(</a:t>
            </a:r>
            <a:r>
              <a:rPr lang="es-MX" sz="2000" b="1" dirty="0" err="1" smtClean="0">
                <a:latin typeface="Arial" pitchFamily="34" charset="0"/>
                <a:cs typeface="Arial" pitchFamily="34" charset="0"/>
              </a:rPr>
              <a:t>keywords</a:t>
            </a:r>
            <a:r>
              <a:rPr lang="es-MX" sz="2000" b="1" dirty="0" smtClean="0">
                <a:latin typeface="Arial" pitchFamily="34" charset="0"/>
                <a:cs typeface="Arial" pitchFamily="34" charset="0"/>
              </a:rPr>
              <a:t>)</a:t>
            </a:r>
            <a:endParaRPr lang="es-MX" sz="2000" b="1" dirty="0">
              <a:latin typeface="Arial" pitchFamily="34" charset="0"/>
              <a:cs typeface="Arial" pitchFamily="34" charset="0"/>
            </a:endParaRPr>
          </a:p>
          <a:p>
            <a:pPr algn="just"/>
            <a:endParaRPr lang="es-MX" sz="1600" b="1" dirty="0">
              <a:latin typeface="Arial" pitchFamily="34" charset="0"/>
              <a:cs typeface="Arial" pitchFamily="34" charset="0"/>
            </a:endParaRPr>
          </a:p>
          <a:p>
            <a:pPr marL="342900" indent="-342900" algn="just">
              <a:lnSpc>
                <a:spcPct val="150000"/>
              </a:lnSpc>
              <a:buFont typeface="Arial" pitchFamily="34" charset="0"/>
              <a:buChar char="•"/>
            </a:pPr>
            <a:r>
              <a:rPr lang="es-MX" sz="1600" dirty="0" smtClean="0">
                <a:latin typeface="Arial" pitchFamily="34" charset="0"/>
                <a:cs typeface="Arial" pitchFamily="34" charset="0"/>
              </a:rPr>
              <a:t>Palabras Claves: apelación, recurso , modificar, confirmar, revocar.</a:t>
            </a:r>
          </a:p>
          <a:p>
            <a:pPr marL="342900" indent="-342900" algn="just">
              <a:lnSpc>
                <a:spcPct val="150000"/>
              </a:lnSpc>
              <a:buFont typeface="Arial" pitchFamily="34" charset="0"/>
              <a:buChar char="•"/>
            </a:pPr>
            <a:r>
              <a:rPr lang="es-ES" sz="1600" dirty="0" smtClean="0">
                <a:latin typeface="Arial" pitchFamily="34" charset="0"/>
                <a:cs typeface="Arial" pitchFamily="34" charset="0"/>
              </a:rPr>
              <a:t>Ingles:</a:t>
            </a:r>
            <a:r>
              <a:rPr lang="en-US" sz="1600" dirty="0">
                <a:latin typeface="Arial" pitchFamily="34" charset="0"/>
                <a:cs typeface="Arial" pitchFamily="34" charset="0"/>
              </a:rPr>
              <a:t>loan, appeal, application, modify, affirm, reverse.</a:t>
            </a:r>
            <a:endParaRPr lang="es-MX"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755576" y="1718204"/>
            <a:ext cx="7632848" cy="2677656"/>
          </a:xfrm>
          <a:prstGeom prst="rect">
            <a:avLst/>
          </a:prstGeom>
          <a:noFill/>
        </p:spPr>
        <p:txBody>
          <a:bodyPr wrap="square" rtlCol="0">
            <a:spAutoFit/>
          </a:bodyPr>
          <a:lstStyle/>
          <a:p>
            <a:pPr algn="just"/>
            <a:r>
              <a:rPr lang="es-MX" sz="2800" b="1" dirty="0">
                <a:latin typeface="Arial" pitchFamily="34" charset="0"/>
                <a:cs typeface="Arial" pitchFamily="34" charset="0"/>
              </a:rPr>
              <a:t>Objetivo </a:t>
            </a:r>
            <a:r>
              <a:rPr lang="es-MX" sz="2800" b="1" dirty="0" smtClean="0">
                <a:latin typeface="Arial" pitchFamily="34" charset="0"/>
                <a:cs typeface="Arial" pitchFamily="34" charset="0"/>
              </a:rPr>
              <a:t>general: </a:t>
            </a:r>
            <a:r>
              <a:rPr lang="es-MX" sz="2000" dirty="0">
                <a:latin typeface="Arial" pitchFamily="34" charset="0"/>
                <a:cs typeface="Arial" pitchFamily="34" charset="0"/>
              </a:rPr>
              <a:t>Al finalizar el curso alumno  elaborara escritos analizando supuestos jurídicos, comparando y  aplicando los conocimientos equilibrados entre la teoría y la practica en materia civil y familiar, preparándolos para que adquieran habilidades y destrezas en el ejercicio habitual de su profesión, logrando adentrarse en la mecánica de los problemas de la vida real y conociendo cual es el modo de afrontarlos distinguiendo que normas se aplicaran al caso concreto.</a:t>
            </a:r>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4524315"/>
          </a:xfrm>
          <a:prstGeom prst="rect">
            <a:avLst/>
          </a:prstGeom>
          <a:noFill/>
        </p:spPr>
        <p:txBody>
          <a:bodyPr wrap="square" rtlCol="0">
            <a:spAutoFit/>
          </a:bodyPr>
          <a:lstStyle/>
          <a:p>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pPr algn="ctr"/>
            <a:r>
              <a:rPr lang="es-MX" sz="2800" dirty="0">
                <a:latin typeface="Arial" pitchFamily="34" charset="0"/>
                <a:cs typeface="Arial" pitchFamily="34" charset="0"/>
              </a:rPr>
              <a:t>UNIDAD </a:t>
            </a:r>
            <a:r>
              <a:rPr lang="es-MX" sz="2800" dirty="0" smtClean="0">
                <a:latin typeface="Arial" pitchFamily="34" charset="0"/>
                <a:cs typeface="Arial" pitchFamily="34" charset="0"/>
              </a:rPr>
              <a:t>I: </a:t>
            </a:r>
            <a:r>
              <a:rPr lang="es-MX" sz="2800" dirty="0" smtClean="0">
                <a:latin typeface="Arial" pitchFamily="34" charset="0"/>
                <a:cs typeface="Arial" pitchFamily="34" charset="0"/>
              </a:rPr>
              <a:t>Juicio ordinario civil. </a:t>
            </a:r>
            <a:endParaRPr lang="es-MX" sz="2800" dirty="0" smtClean="0">
              <a:latin typeface="Arial" pitchFamily="34" charset="0"/>
              <a:cs typeface="Arial" pitchFamily="34" charset="0"/>
            </a:endParaRPr>
          </a:p>
          <a:p>
            <a:pPr algn="ct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 </a:t>
            </a:r>
            <a:r>
              <a:rPr lang="es-MX" sz="2000" dirty="0">
                <a:latin typeface="Arial" pitchFamily="34" charset="0"/>
                <a:cs typeface="Arial" pitchFamily="34" charset="0"/>
              </a:rPr>
              <a:t>Que al termino de esta unidad el alumno pueda distinguir cuando este en presencia de un juicio ordinario civil, preparándose para el ejercicio habitual de su profesión, comparando aplicando los conocimientos equilibrados entre la teoría y la practica, analizando supuestos y elaborando distintos escritos  tales como demanda, contestación, reconvención pliego de posiciones, alegatos, recursos y agravios en juicios ordinarios civiles.</a:t>
            </a:r>
            <a:endParaRPr lang="es-MX"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5940088"/>
          </a:xfrm>
          <a:prstGeom prst="rect">
            <a:avLst/>
          </a:prstGeom>
          <a:noFill/>
        </p:spPr>
        <p:txBody>
          <a:bodyPr wrap="square" rtlCol="0">
            <a:spAutoFit/>
          </a:bodyPr>
          <a:lstStyle/>
          <a:p>
            <a:r>
              <a:rPr lang="es-MX" sz="2800" b="1" dirty="0" smtClean="0">
                <a:latin typeface="Arial" pitchFamily="34" charset="0"/>
                <a:cs typeface="Arial" pitchFamily="34" charset="0"/>
              </a:rPr>
              <a:t>Tema:</a:t>
            </a:r>
          </a:p>
          <a:p>
            <a:endParaRPr lang="es-MX" sz="2800" b="1" dirty="0">
              <a:latin typeface="Arial" pitchFamily="34" charset="0"/>
              <a:cs typeface="Arial" pitchFamily="34" charset="0"/>
            </a:endParaRPr>
          </a:p>
          <a:p>
            <a:r>
              <a:rPr lang="es-MX" sz="2400" b="1" dirty="0" smtClean="0">
                <a:latin typeface="Arial" pitchFamily="34" charset="0"/>
                <a:cs typeface="Arial" pitchFamily="34" charset="0"/>
              </a:rPr>
              <a:t>1.15. </a:t>
            </a:r>
            <a:r>
              <a:rPr lang="es-MX" sz="2400" b="1" dirty="0">
                <a:latin typeface="Arial" pitchFamily="34" charset="0"/>
                <a:cs typeface="Arial" pitchFamily="34" charset="0"/>
              </a:rPr>
              <a:t>A</a:t>
            </a:r>
            <a:r>
              <a:rPr lang="es-MX" sz="2400" b="1" dirty="0" smtClean="0">
                <a:latin typeface="Arial" pitchFamily="34" charset="0"/>
                <a:cs typeface="Arial" pitchFamily="34" charset="0"/>
              </a:rPr>
              <a:t>pelación</a:t>
            </a:r>
            <a:r>
              <a:rPr lang="es-MX" sz="2400" dirty="0" smtClean="0">
                <a:latin typeface="Arial" pitchFamily="34" charset="0"/>
                <a:cs typeface="Arial" pitchFamily="34" charset="0"/>
              </a:rPr>
              <a:t>.</a:t>
            </a:r>
            <a:endParaRPr lang="es-MX" sz="2400" dirty="0" smtClean="0">
              <a:latin typeface="Arial" pitchFamily="34" charset="0"/>
              <a:cs typeface="Arial" pitchFamily="34" charset="0"/>
            </a:endParaRPr>
          </a:p>
          <a:p>
            <a:endParaRPr lang="es-MX" sz="2400" b="1" dirty="0">
              <a:latin typeface="Arial" pitchFamily="34" charset="0"/>
              <a:cs typeface="Arial" pitchFamily="34" charset="0"/>
            </a:endParaRPr>
          </a:p>
          <a:p>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Introducción</a:t>
            </a:r>
            <a:r>
              <a:rPr lang="es-MX" sz="2800" b="1" dirty="0" smtClean="0">
                <a:latin typeface="Arial" pitchFamily="34" charset="0"/>
                <a:cs typeface="Arial" pitchFamily="34" charset="0"/>
              </a:rPr>
              <a:t>: </a:t>
            </a:r>
            <a:r>
              <a:rPr lang="es-MX" sz="2800" dirty="0" smtClean="0">
                <a:latin typeface="Arial" pitchFamily="34" charset="0"/>
                <a:cs typeface="Arial" pitchFamily="34" charset="0"/>
              </a:rPr>
              <a:t>a continuación , analizaremos el recurso de apelación, su concepto, su procedenci</a:t>
            </a:r>
            <a:r>
              <a:rPr lang="es-MX" sz="2800" dirty="0">
                <a:latin typeface="Arial" pitchFamily="34" charset="0"/>
                <a:cs typeface="Arial" pitchFamily="34" charset="0"/>
              </a:rPr>
              <a:t>a</a:t>
            </a:r>
            <a:r>
              <a:rPr lang="es-MX" sz="2800" dirty="0" smtClean="0">
                <a:latin typeface="Arial" pitchFamily="34" charset="0"/>
                <a:cs typeface="Arial" pitchFamily="34" charset="0"/>
              </a:rPr>
              <a:t> de acuerdo a lo previsto el </a:t>
            </a:r>
            <a:r>
              <a:rPr lang="es-MX" sz="2800" dirty="0">
                <a:latin typeface="Arial" pitchFamily="34" charset="0"/>
                <a:cs typeface="Arial" pitchFamily="34" charset="0"/>
              </a:rPr>
              <a:t>Código de </a:t>
            </a:r>
            <a:r>
              <a:rPr lang="es-MX" sz="2800" dirty="0" smtClean="0">
                <a:latin typeface="Arial" pitchFamily="34" charset="0"/>
                <a:cs typeface="Arial" pitchFamily="34" charset="0"/>
              </a:rPr>
              <a:t>procedimientos civiles vigente en el Estado de Hidalgo pero sobre todo aplicarlo a un caso concreto a efecto de poder elaborara un escrito de apelación.</a:t>
            </a:r>
          </a:p>
          <a:p>
            <a:pPr algn="just"/>
            <a:endParaRPr lang="es-MX" sz="2800" b="1" dirty="0" smtClean="0">
              <a:latin typeface="Arial" pitchFamily="34" charset="0"/>
              <a:cs typeface="Arial" pitchFamily="34" charset="0"/>
            </a:endParaRPr>
          </a:p>
          <a:p>
            <a:pPr algn="just"/>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4278094"/>
          </a:xfrm>
          <a:prstGeom prst="rect">
            <a:avLst/>
          </a:prstGeom>
          <a:noFill/>
        </p:spPr>
        <p:txBody>
          <a:bodyPr wrap="square" rtlCol="0">
            <a:spAutoFit/>
          </a:bodyPr>
          <a:lstStyle/>
          <a:p>
            <a:r>
              <a:rPr lang="es-MX" sz="2800" b="1" dirty="0" smtClean="0">
                <a:latin typeface="Arial" pitchFamily="34" charset="0"/>
                <a:cs typeface="Arial" pitchFamily="34" charset="0"/>
              </a:rPr>
              <a:t>Supuesto practico.</a:t>
            </a:r>
          </a:p>
          <a:p>
            <a:endParaRPr lang="es-MX" sz="2800" b="1" dirty="0">
              <a:latin typeface="Arial" pitchFamily="34" charset="0"/>
              <a:cs typeface="Arial" pitchFamily="34" charset="0"/>
            </a:endParaRPr>
          </a:p>
          <a:p>
            <a:pPr algn="just"/>
            <a:r>
              <a:rPr lang="es-MX" sz="2400" dirty="0" smtClean="0">
                <a:latin typeface="Arial" pitchFamily="34" charset="0"/>
                <a:cs typeface="Arial" pitchFamily="34" charset="0"/>
              </a:rPr>
              <a:t>El C. JUAN </a:t>
            </a:r>
            <a:r>
              <a:rPr lang="es-MX" sz="2400" dirty="0">
                <a:latin typeface="Arial" pitchFamily="34" charset="0"/>
                <a:cs typeface="Arial" pitchFamily="34" charset="0"/>
              </a:rPr>
              <a:t>GUTIÉRREZ </a:t>
            </a:r>
            <a:r>
              <a:rPr lang="es-MX" sz="2400" dirty="0" smtClean="0">
                <a:latin typeface="Arial" pitchFamily="34" charset="0"/>
                <a:cs typeface="Arial" pitchFamily="34" charset="0"/>
              </a:rPr>
              <a:t>LOPEZ demanda en vía ordinaria civil la acción reivindicatoria a la C. ANA TORRES RAMOS respecto de un predio denominado “La loma”. la sentencia se dicto el 12 de marzo del 2014, misma que les fue notificada a las partes el 14 de marzo del mismo año, donde el juez entre otras cosas resuelve: la parte actora no probo su acción y el demandado probo sus excepciones.</a:t>
            </a:r>
          </a:p>
          <a:p>
            <a:pPr algn="just"/>
            <a:r>
              <a:rPr lang="es-MX" sz="2400" dirty="0" smtClean="0">
                <a:latin typeface="Arial" pitchFamily="34" charset="0"/>
                <a:cs typeface="Arial" pitchFamily="34" charset="0"/>
              </a:rPr>
              <a:t>1.	si  fueras el abogado de la parte actora (Juan Gutiérrez López).</a:t>
            </a:r>
            <a:endParaRPr lang="es-MX" sz="2000" dirty="0">
              <a:latin typeface="Arial" pitchFamily="34" charset="0"/>
              <a:cs typeface="Arial" pitchFamily="34" charset="0"/>
            </a:endParaRPr>
          </a:p>
        </p:txBody>
      </p:sp>
    </p:spTree>
    <p:extLst>
      <p:ext uri="{BB962C8B-B14F-4D97-AF65-F5344CB8AC3E}">
        <p14:creationId xmlns:p14="http://schemas.microsoft.com/office/powerpoint/2010/main" val="2829280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5080" y="26814"/>
            <a:ext cx="8419095" cy="4401205"/>
          </a:xfrm>
          <a:prstGeom prst="rect">
            <a:avLst/>
          </a:prstGeom>
          <a:noFill/>
        </p:spPr>
        <p:txBody>
          <a:bodyPr wrap="square" rtlCol="0">
            <a:spAutoFit/>
          </a:bodyPr>
          <a:lstStyle/>
          <a:p>
            <a:pPr algn="ctr"/>
            <a:r>
              <a:rPr lang="es-MX" sz="2800" b="1" dirty="0" smtClean="0">
                <a:latin typeface="Arial" pitchFamily="34" charset="0"/>
                <a:cs typeface="Arial" pitchFamily="34" charset="0"/>
              </a:rPr>
              <a:t>Lo que debe analizar el abogado ante el supuesto planteado.</a:t>
            </a:r>
          </a:p>
          <a:p>
            <a:endParaRPr lang="es-MX" sz="2800" dirty="0" smtClean="0">
              <a:latin typeface="Arial" pitchFamily="34" charset="0"/>
              <a:cs typeface="Arial" pitchFamily="34" charset="0"/>
            </a:endParaRPr>
          </a:p>
          <a:p>
            <a:pPr marL="514350" indent="-514350">
              <a:buFont typeface="+mj-lt"/>
              <a:buAutoNum type="alphaUcPeriod"/>
            </a:pPr>
            <a:r>
              <a:rPr lang="es-MX" sz="2800" dirty="0">
                <a:latin typeface="Arial" pitchFamily="34" charset="0"/>
                <a:cs typeface="Arial" pitchFamily="34" charset="0"/>
              </a:rPr>
              <a:t>¿</a:t>
            </a:r>
            <a:r>
              <a:rPr lang="es-MX" sz="2800" dirty="0" smtClean="0">
                <a:latin typeface="Arial" pitchFamily="34" charset="0"/>
                <a:cs typeface="Arial" pitchFamily="34" charset="0"/>
              </a:rPr>
              <a:t>Que recurso hacer valer?.</a:t>
            </a:r>
          </a:p>
          <a:p>
            <a:pPr marL="514350" indent="-514350">
              <a:buFont typeface="+mj-lt"/>
              <a:buAutoNum type="alphaUcPeriod"/>
            </a:pPr>
            <a:r>
              <a:rPr lang="es-MX" sz="2800" dirty="0" smtClean="0">
                <a:latin typeface="Arial" pitchFamily="34" charset="0"/>
                <a:cs typeface="Arial" pitchFamily="34" charset="0"/>
              </a:rPr>
              <a:t>¿Ante quien debe interponerlo?.</a:t>
            </a:r>
          </a:p>
          <a:p>
            <a:pPr marL="514350" indent="-514350">
              <a:buFont typeface="+mj-lt"/>
              <a:buAutoNum type="alphaUcPeriod"/>
            </a:pPr>
            <a:r>
              <a:rPr lang="es-MX" sz="2800" dirty="0">
                <a:latin typeface="Arial" pitchFamily="34" charset="0"/>
                <a:cs typeface="Arial" pitchFamily="34" charset="0"/>
              </a:rPr>
              <a:t>¿</a:t>
            </a:r>
            <a:r>
              <a:rPr lang="es-MX" sz="2800" dirty="0" smtClean="0">
                <a:latin typeface="Arial" pitchFamily="34" charset="0"/>
                <a:cs typeface="Arial" pitchFamily="34" charset="0"/>
              </a:rPr>
              <a:t>Quien resuelve el recurso interpuesto?.</a:t>
            </a:r>
          </a:p>
          <a:p>
            <a:pPr marL="514350" indent="-514350">
              <a:buFont typeface="+mj-lt"/>
              <a:buAutoNum type="alphaUcPeriod"/>
            </a:pPr>
            <a:r>
              <a:rPr lang="es-MX" sz="2800" dirty="0" smtClean="0">
                <a:latin typeface="Arial" pitchFamily="34" charset="0"/>
                <a:cs typeface="Arial" pitchFamily="34" charset="0"/>
              </a:rPr>
              <a:t>¿En que término debe hacerlo valer?.</a:t>
            </a:r>
          </a:p>
          <a:p>
            <a:pPr marL="514350" indent="-514350">
              <a:buFont typeface="+mj-lt"/>
              <a:buAutoNum type="alphaUcPeriod"/>
            </a:pPr>
            <a:r>
              <a:rPr lang="es-MX" sz="2800" dirty="0" smtClean="0">
                <a:latin typeface="Arial" pitchFamily="34" charset="0"/>
                <a:cs typeface="Arial" pitchFamily="34" charset="0"/>
              </a:rPr>
              <a:t>¿En que momento hace valer sus agravios?.</a:t>
            </a:r>
          </a:p>
          <a:p>
            <a:pPr marL="514350" indent="-514350">
              <a:buFont typeface="+mj-lt"/>
              <a:buAutoNum type="alphaUcPeriod"/>
            </a:pPr>
            <a:r>
              <a:rPr lang="es-MX" sz="2800" dirty="0" smtClean="0">
                <a:latin typeface="Arial" pitchFamily="34" charset="0"/>
                <a:cs typeface="Arial" pitchFamily="34" charset="0"/>
              </a:rPr>
              <a:t>¿Como elaborar su escrito?.</a:t>
            </a:r>
          </a:p>
          <a:p>
            <a:endParaRPr lang="es-MX" sz="2800" dirty="0">
              <a:latin typeface="Arial" pitchFamily="34" charset="0"/>
              <a:cs typeface="Arial" pitchFamily="34" charset="0"/>
            </a:endParaRPr>
          </a:p>
        </p:txBody>
      </p:sp>
    </p:spTree>
    <p:extLst>
      <p:ext uri="{BB962C8B-B14F-4D97-AF65-F5344CB8AC3E}">
        <p14:creationId xmlns:p14="http://schemas.microsoft.com/office/powerpoint/2010/main" val="21583852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6063198"/>
          </a:xfrm>
          <a:prstGeom prst="rect">
            <a:avLst/>
          </a:prstGeom>
          <a:noFill/>
        </p:spPr>
        <p:txBody>
          <a:bodyPr wrap="square" rtlCol="0">
            <a:spAutoFit/>
          </a:bodyPr>
          <a:lstStyle/>
          <a:p>
            <a:pPr algn="just"/>
            <a:r>
              <a:rPr lang="es-MX" sz="2400" b="1" dirty="0" smtClean="0">
                <a:latin typeface="Arial" pitchFamily="34" charset="0"/>
                <a:cs typeface="Arial" pitchFamily="34" charset="0"/>
              </a:rPr>
              <a:t>La apelación y lo que establece el Código de procedimientos civiles vigente en el Estado de Hidalgo   (en negritas las respuestas a las preguntas formuladas).</a:t>
            </a:r>
          </a:p>
          <a:p>
            <a:pPr algn="ctr"/>
            <a:endParaRPr lang="es-MX" sz="2400" b="1" dirty="0">
              <a:latin typeface="Arial" pitchFamily="34" charset="0"/>
              <a:cs typeface="Arial" pitchFamily="34" charset="0"/>
            </a:endParaRPr>
          </a:p>
          <a:p>
            <a:pPr marL="514350" indent="-514350" algn="just">
              <a:buFont typeface="+mj-lt"/>
              <a:buAutoNum type="alphaUcPeriod"/>
            </a:pPr>
            <a:r>
              <a:rPr lang="es-MX" sz="2000" dirty="0" smtClean="0">
                <a:latin typeface="Arial" pitchFamily="34" charset="0"/>
                <a:cs typeface="Arial" pitchFamily="34" charset="0"/>
              </a:rPr>
              <a:t>tiene </a:t>
            </a:r>
            <a:r>
              <a:rPr lang="es-MX" sz="2000" dirty="0">
                <a:latin typeface="Arial" pitchFamily="34" charset="0"/>
                <a:cs typeface="Arial" pitchFamily="34" charset="0"/>
              </a:rPr>
              <a:t>por objeto que el superior confirme, </a:t>
            </a:r>
            <a:r>
              <a:rPr lang="es-MX" sz="2000" b="1" dirty="0">
                <a:latin typeface="Arial" pitchFamily="34" charset="0"/>
                <a:cs typeface="Arial" pitchFamily="34" charset="0"/>
              </a:rPr>
              <a:t>revoque</a:t>
            </a:r>
            <a:r>
              <a:rPr lang="es-MX" sz="2000" dirty="0">
                <a:latin typeface="Arial" pitchFamily="34" charset="0"/>
                <a:cs typeface="Arial" pitchFamily="34" charset="0"/>
              </a:rPr>
              <a:t> </a:t>
            </a:r>
            <a:r>
              <a:rPr lang="es-MX" sz="2000" dirty="0" smtClean="0">
                <a:latin typeface="Arial" pitchFamily="34" charset="0"/>
                <a:cs typeface="Arial" pitchFamily="34" charset="0"/>
              </a:rPr>
              <a:t>o modifique </a:t>
            </a:r>
            <a:r>
              <a:rPr lang="es-MX" sz="2000" dirty="0">
                <a:latin typeface="Arial" pitchFamily="34" charset="0"/>
                <a:cs typeface="Arial" pitchFamily="34" charset="0"/>
              </a:rPr>
              <a:t>la resolución inferior</a:t>
            </a:r>
            <a:r>
              <a:rPr lang="es-MX" sz="2000" dirty="0" smtClean="0">
                <a:latin typeface="Arial" pitchFamily="34" charset="0"/>
                <a:cs typeface="Arial" pitchFamily="34" charset="0"/>
              </a:rPr>
              <a:t>.</a:t>
            </a:r>
          </a:p>
          <a:p>
            <a:pPr marL="514350" indent="-514350" algn="just">
              <a:buFont typeface="+mj-lt"/>
              <a:buAutoNum type="alphaUcPeriod"/>
            </a:pPr>
            <a:r>
              <a:rPr lang="es-MX" sz="2000" dirty="0">
                <a:latin typeface="Arial" pitchFamily="34" charset="0"/>
                <a:cs typeface="Arial" pitchFamily="34" charset="0"/>
              </a:rPr>
              <a:t>Pueden apelar: </a:t>
            </a:r>
            <a:r>
              <a:rPr lang="es-MX" sz="2000" b="1" dirty="0">
                <a:latin typeface="Arial" pitchFamily="34" charset="0"/>
                <a:cs typeface="Arial" pitchFamily="34" charset="0"/>
              </a:rPr>
              <a:t>el litigante si creyere haber recibido algún agravio</a:t>
            </a:r>
            <a:r>
              <a:rPr lang="es-MX" sz="2000" dirty="0">
                <a:latin typeface="Arial" pitchFamily="34" charset="0"/>
                <a:cs typeface="Arial" pitchFamily="34" charset="0"/>
              </a:rPr>
              <a:t>, los terceros </a:t>
            </a:r>
            <a:r>
              <a:rPr lang="es-MX" sz="2000" dirty="0" smtClean="0">
                <a:latin typeface="Arial" pitchFamily="34" charset="0"/>
                <a:cs typeface="Arial" pitchFamily="34" charset="0"/>
              </a:rPr>
              <a:t>que hayan </a:t>
            </a:r>
            <a:r>
              <a:rPr lang="es-MX" sz="2000" dirty="0">
                <a:latin typeface="Arial" pitchFamily="34" charset="0"/>
                <a:cs typeface="Arial" pitchFamily="34" charset="0"/>
              </a:rPr>
              <a:t>salido al juicio y los demás interesados a quienes perjudique la resolución judicial</a:t>
            </a:r>
          </a:p>
          <a:p>
            <a:pPr marL="514350" indent="-514350" algn="just">
              <a:buFont typeface="+mj-lt"/>
              <a:buAutoNum type="alphaUcPeriod"/>
            </a:pPr>
            <a:r>
              <a:rPr lang="es-MX" sz="2000" dirty="0" smtClean="0">
                <a:latin typeface="Arial" pitchFamily="34" charset="0"/>
                <a:cs typeface="Arial" pitchFamily="34" charset="0"/>
              </a:rPr>
              <a:t>debe </a:t>
            </a:r>
            <a:r>
              <a:rPr lang="es-MX" sz="2000" dirty="0">
                <a:latin typeface="Arial" pitchFamily="34" charset="0"/>
                <a:cs typeface="Arial" pitchFamily="34" charset="0"/>
              </a:rPr>
              <a:t>interponerse </a:t>
            </a:r>
            <a:r>
              <a:rPr lang="es-MX" sz="2000" b="1" dirty="0">
                <a:latin typeface="Arial" pitchFamily="34" charset="0"/>
                <a:cs typeface="Arial" pitchFamily="34" charset="0"/>
              </a:rPr>
              <a:t>por escrito</a:t>
            </a:r>
            <a:r>
              <a:rPr lang="es-MX" sz="2000" dirty="0">
                <a:latin typeface="Arial" pitchFamily="34" charset="0"/>
                <a:cs typeface="Arial" pitchFamily="34" charset="0"/>
              </a:rPr>
              <a:t>, o verbalmente en el acto de </a:t>
            </a:r>
            <a:r>
              <a:rPr lang="es-MX" sz="2000" dirty="0" smtClean="0">
                <a:latin typeface="Arial" pitchFamily="34" charset="0"/>
                <a:cs typeface="Arial" pitchFamily="34" charset="0"/>
              </a:rPr>
              <a:t>notificarse</a:t>
            </a:r>
            <a:r>
              <a:rPr lang="es-MX" sz="2000" dirty="0">
                <a:latin typeface="Arial" pitchFamily="34" charset="0"/>
                <a:cs typeface="Arial" pitchFamily="34" charset="0"/>
              </a:rPr>
              <a:t>.</a:t>
            </a:r>
          </a:p>
          <a:p>
            <a:pPr marL="514350" indent="-514350" algn="just">
              <a:buFont typeface="+mj-lt"/>
              <a:buAutoNum type="alphaUcPeriod"/>
            </a:pPr>
            <a:r>
              <a:rPr lang="es-MX" sz="2000" dirty="0">
                <a:latin typeface="Arial" pitchFamily="34" charset="0"/>
                <a:cs typeface="Arial" pitchFamily="34" charset="0"/>
              </a:rPr>
              <a:t>ante el Juez que pronunció la sentencia </a:t>
            </a:r>
            <a:r>
              <a:rPr lang="es-MX" sz="2000" b="1" dirty="0">
                <a:latin typeface="Arial" pitchFamily="34" charset="0"/>
                <a:cs typeface="Arial" pitchFamily="34" charset="0"/>
              </a:rPr>
              <a:t>dentro de cinco días </a:t>
            </a:r>
            <a:r>
              <a:rPr lang="es-MX" sz="2000" dirty="0">
                <a:latin typeface="Arial" pitchFamily="34" charset="0"/>
                <a:cs typeface="Arial" pitchFamily="34" charset="0"/>
              </a:rPr>
              <a:t>improrrogables </a:t>
            </a:r>
            <a:r>
              <a:rPr lang="es-MX" sz="2000" b="1" dirty="0">
                <a:latin typeface="Arial" pitchFamily="34" charset="0"/>
                <a:cs typeface="Arial" pitchFamily="34" charset="0"/>
              </a:rPr>
              <a:t>si la sentencia </a:t>
            </a:r>
            <a:r>
              <a:rPr lang="es-MX" sz="2000" b="1" dirty="0" smtClean="0">
                <a:latin typeface="Arial" pitchFamily="34" charset="0"/>
                <a:cs typeface="Arial" pitchFamily="34" charset="0"/>
              </a:rPr>
              <a:t>fuere definitiva</a:t>
            </a:r>
            <a:r>
              <a:rPr lang="es-MX" sz="2000" b="1" dirty="0">
                <a:latin typeface="Arial" pitchFamily="34" charset="0"/>
                <a:cs typeface="Arial" pitchFamily="34" charset="0"/>
              </a:rPr>
              <a:t>, </a:t>
            </a:r>
            <a:r>
              <a:rPr lang="es-MX" sz="2000" dirty="0" smtClean="0">
                <a:latin typeface="Arial" pitchFamily="34" charset="0"/>
                <a:cs typeface="Arial" pitchFamily="34" charset="0"/>
              </a:rPr>
              <a:t>y dentro </a:t>
            </a:r>
            <a:r>
              <a:rPr lang="es-MX" sz="2000" dirty="0">
                <a:latin typeface="Arial" pitchFamily="34" charset="0"/>
                <a:cs typeface="Arial" pitchFamily="34" charset="0"/>
              </a:rPr>
              <a:t>de tres si fuere auto o interlocutoria</a:t>
            </a:r>
            <a:r>
              <a:rPr lang="es-MX" sz="2000" dirty="0" smtClean="0">
                <a:latin typeface="Arial" pitchFamily="34" charset="0"/>
                <a:cs typeface="Arial" pitchFamily="34" charset="0"/>
              </a:rPr>
              <a:t>.</a:t>
            </a:r>
          </a:p>
          <a:p>
            <a:pPr marL="514350" indent="-514350" algn="just">
              <a:buFont typeface="+mj-lt"/>
              <a:buAutoNum type="alphaUcPeriod"/>
            </a:pPr>
            <a:r>
              <a:rPr lang="es-MX" sz="2000" dirty="0" smtClean="0">
                <a:latin typeface="Arial" pitchFamily="34" charset="0"/>
                <a:cs typeface="Arial" pitchFamily="34" charset="0"/>
              </a:rPr>
              <a:t>Admitida la apelación </a:t>
            </a:r>
            <a:r>
              <a:rPr lang="es-MX" sz="2000" b="1" dirty="0" smtClean="0">
                <a:latin typeface="Arial" pitchFamily="34" charset="0"/>
                <a:cs typeface="Arial" pitchFamily="34" charset="0"/>
              </a:rPr>
              <a:t>se remitirá </a:t>
            </a:r>
            <a:r>
              <a:rPr lang="it-IT" sz="2000" b="1" dirty="0">
                <a:latin typeface="Arial" pitchFamily="34" charset="0"/>
                <a:cs typeface="Arial" pitchFamily="34" charset="0"/>
              </a:rPr>
              <a:t>a la sala correspondiente del Tribunal </a:t>
            </a:r>
            <a:r>
              <a:rPr lang="it-IT" sz="2000" b="1" dirty="0" smtClean="0">
                <a:latin typeface="Arial" pitchFamily="34" charset="0"/>
                <a:cs typeface="Arial" pitchFamily="34" charset="0"/>
              </a:rPr>
              <a:t>Superior </a:t>
            </a:r>
            <a:r>
              <a:rPr lang="es-MX" sz="2000" b="1" dirty="0" smtClean="0">
                <a:latin typeface="Arial" pitchFamily="34" charset="0"/>
                <a:cs typeface="Arial" pitchFamily="34" charset="0"/>
              </a:rPr>
              <a:t>para su sustanciación</a:t>
            </a:r>
            <a:r>
              <a:rPr lang="es-MX" sz="2000" dirty="0" smtClean="0">
                <a:latin typeface="Arial" pitchFamily="34" charset="0"/>
                <a:cs typeface="Arial" pitchFamily="34" charset="0"/>
              </a:rPr>
              <a:t>.</a:t>
            </a:r>
          </a:p>
          <a:p>
            <a:pPr algn="just"/>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Tree>
    <p:extLst>
      <p:ext uri="{BB962C8B-B14F-4D97-AF65-F5344CB8AC3E}">
        <p14:creationId xmlns:p14="http://schemas.microsoft.com/office/powerpoint/2010/main" val="4010832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6340197"/>
          </a:xfrm>
          <a:prstGeom prst="rect">
            <a:avLst/>
          </a:prstGeom>
          <a:noFill/>
        </p:spPr>
        <p:txBody>
          <a:bodyPr wrap="square" rtlCol="0">
            <a:spAutoFit/>
          </a:bodyPr>
          <a:lstStyle/>
          <a:p>
            <a:r>
              <a:rPr lang="es-MX" sz="2800" b="1" dirty="0" smtClean="0">
                <a:latin typeface="Arial" pitchFamily="34" charset="0"/>
                <a:cs typeface="Arial" pitchFamily="34" charset="0"/>
              </a:rPr>
              <a:t>Elaboración del escrito de apelación.</a:t>
            </a:r>
            <a:endParaRPr lang="es-MX" sz="2800" b="1" dirty="0">
              <a:latin typeface="Arial" pitchFamily="34" charset="0"/>
              <a:cs typeface="Arial" pitchFamily="34" charset="0"/>
            </a:endParaRPr>
          </a:p>
          <a:p>
            <a:pPr algn="r"/>
            <a:r>
              <a:rPr lang="es-MX" sz="1600" dirty="0" smtClean="0">
                <a:latin typeface="Arial" pitchFamily="34" charset="0"/>
                <a:cs typeface="Arial" pitchFamily="34" charset="0"/>
              </a:rPr>
              <a:t>EXPEDIENTE: 996/2014.</a:t>
            </a:r>
            <a:endParaRPr lang="es-MX" sz="1600" dirty="0">
              <a:latin typeface="Arial" pitchFamily="34" charset="0"/>
              <a:cs typeface="Arial" pitchFamily="34" charset="0"/>
            </a:endParaRPr>
          </a:p>
          <a:p>
            <a:pPr algn="r"/>
            <a:r>
              <a:rPr lang="es-MX" sz="1400" dirty="0" smtClean="0">
                <a:latin typeface="Arial" pitchFamily="34" charset="0"/>
                <a:cs typeface="Arial" pitchFamily="34" charset="0"/>
              </a:rPr>
              <a:t>                                                             </a:t>
            </a:r>
            <a:endParaRPr lang="es-MX" sz="1400" dirty="0">
              <a:latin typeface="Arial" pitchFamily="34" charset="0"/>
              <a:cs typeface="Arial" pitchFamily="34" charset="0"/>
            </a:endParaRPr>
          </a:p>
          <a:p>
            <a:pPr algn="just"/>
            <a:r>
              <a:rPr lang="es-MX" sz="1200" b="1" dirty="0" smtClean="0">
                <a:latin typeface="Arial" pitchFamily="34" charset="0"/>
                <a:cs typeface="Arial" pitchFamily="34" charset="0"/>
              </a:rPr>
              <a:t>C</a:t>
            </a:r>
            <a:r>
              <a:rPr lang="es-MX" sz="1200" b="1" dirty="0">
                <a:latin typeface="Arial" pitchFamily="34" charset="0"/>
                <a:cs typeface="Arial" pitchFamily="34" charset="0"/>
              </a:rPr>
              <a:t>. JUEZ CIVIL Y </a:t>
            </a:r>
            <a:r>
              <a:rPr lang="es-MX" sz="1200" b="1" dirty="0" smtClean="0">
                <a:latin typeface="Arial" pitchFamily="34" charset="0"/>
                <a:cs typeface="Arial" pitchFamily="34" charset="0"/>
              </a:rPr>
              <a:t>FAMILIAR DEL DISTRITO JUDICIAL</a:t>
            </a:r>
          </a:p>
          <a:p>
            <a:pPr algn="just"/>
            <a:r>
              <a:rPr lang="es-MX" sz="1200" b="1" dirty="0" smtClean="0">
                <a:latin typeface="Arial" pitchFamily="34" charset="0"/>
                <a:cs typeface="Arial" pitchFamily="34" charset="0"/>
              </a:rPr>
              <a:t> DE IXMIQUILPAN HIDALGO.</a:t>
            </a:r>
          </a:p>
          <a:p>
            <a:pPr algn="just"/>
            <a:r>
              <a:rPr lang="es-MX" sz="1200" b="1" dirty="0" smtClean="0">
                <a:latin typeface="Arial" pitchFamily="34" charset="0"/>
                <a:cs typeface="Arial" pitchFamily="34" charset="0"/>
              </a:rPr>
              <a:t>P R E S E N T E:</a:t>
            </a:r>
          </a:p>
          <a:p>
            <a:pPr algn="just"/>
            <a:r>
              <a:rPr lang="es-MX" sz="1200" b="1" dirty="0" smtClean="0">
                <a:latin typeface="Arial" pitchFamily="34" charset="0"/>
                <a:cs typeface="Arial" pitchFamily="34" charset="0"/>
              </a:rPr>
              <a:t>POR SU CONDUCTO A LOS</a:t>
            </a:r>
          </a:p>
          <a:p>
            <a:pPr algn="just"/>
            <a:endParaRPr lang="es-MX" sz="1200" b="1" dirty="0" smtClean="0">
              <a:latin typeface="Arial" pitchFamily="34" charset="0"/>
              <a:cs typeface="Arial" pitchFamily="34" charset="0"/>
            </a:endParaRPr>
          </a:p>
          <a:p>
            <a:pPr algn="just"/>
            <a:r>
              <a:rPr lang="es-MX" sz="1200" b="1" dirty="0" smtClean="0">
                <a:latin typeface="Arial" pitchFamily="34" charset="0"/>
                <a:cs typeface="Arial" pitchFamily="34" charset="0"/>
              </a:rPr>
              <a:t> C.C. MAGISTRADOS DE LA SALA </a:t>
            </a:r>
            <a:r>
              <a:rPr lang="es-MX" sz="1200" b="1" dirty="0">
                <a:latin typeface="Arial" pitchFamily="34" charset="0"/>
                <a:cs typeface="Arial" pitchFamily="34" charset="0"/>
              </a:rPr>
              <a:t>CIVIL Y </a:t>
            </a:r>
            <a:r>
              <a:rPr lang="es-MX" sz="1200" b="1" dirty="0" smtClean="0">
                <a:latin typeface="Arial" pitchFamily="34" charset="0"/>
                <a:cs typeface="Arial" pitchFamily="34" charset="0"/>
              </a:rPr>
              <a:t>FAMILIAR</a:t>
            </a:r>
          </a:p>
          <a:p>
            <a:pPr algn="just"/>
            <a:r>
              <a:rPr lang="es-MX" sz="1200" b="1" dirty="0" smtClean="0">
                <a:latin typeface="Arial" pitchFamily="34" charset="0"/>
                <a:cs typeface="Arial" pitchFamily="34" charset="0"/>
              </a:rPr>
              <a:t> EN TURNO  DEL TRIBUNAL SUPERIOR DE JUSTICIA</a:t>
            </a:r>
          </a:p>
          <a:p>
            <a:pPr algn="just"/>
            <a:r>
              <a:rPr lang="es-MX" sz="1200" b="1" dirty="0" smtClean="0">
                <a:latin typeface="Arial" pitchFamily="34" charset="0"/>
                <a:cs typeface="Arial" pitchFamily="34" charset="0"/>
              </a:rPr>
              <a:t>DEL ESTADO DE HIDALGO</a:t>
            </a:r>
            <a:r>
              <a:rPr lang="es-MX" sz="1200" b="1" dirty="0">
                <a:latin typeface="Arial" pitchFamily="34" charset="0"/>
                <a:cs typeface="Arial" pitchFamily="34" charset="0"/>
              </a:rPr>
              <a:t>.</a:t>
            </a:r>
          </a:p>
          <a:p>
            <a:pPr algn="just"/>
            <a:r>
              <a:rPr lang="es-MX" sz="1200" b="1" dirty="0">
                <a:latin typeface="Arial" pitchFamily="34" charset="0"/>
                <a:cs typeface="Arial" pitchFamily="34" charset="0"/>
              </a:rPr>
              <a:t>P R E S E N T E.</a:t>
            </a:r>
          </a:p>
          <a:p>
            <a:pPr algn="just"/>
            <a:r>
              <a:rPr lang="es-MX" sz="1600" b="1" dirty="0">
                <a:latin typeface="Arial" pitchFamily="34" charset="0"/>
                <a:cs typeface="Arial" pitchFamily="34" charset="0"/>
              </a:rPr>
              <a:t>	</a:t>
            </a:r>
            <a:r>
              <a:rPr lang="es-MX" sz="1400" b="1" dirty="0">
                <a:latin typeface="Arial" pitchFamily="34" charset="0"/>
                <a:cs typeface="Arial" pitchFamily="34" charset="0"/>
              </a:rPr>
              <a:t>JUAN GUTIÉRREZ </a:t>
            </a:r>
            <a:r>
              <a:rPr lang="es-MX" sz="1400" b="1" dirty="0" smtClean="0">
                <a:latin typeface="Arial" pitchFamily="34" charset="0"/>
                <a:cs typeface="Arial" pitchFamily="34" charset="0"/>
              </a:rPr>
              <a:t>LOPEZ</a:t>
            </a:r>
            <a:r>
              <a:rPr lang="es-MX" sz="1400" dirty="0" smtClean="0">
                <a:latin typeface="Arial" pitchFamily="34" charset="0"/>
                <a:cs typeface="Arial" pitchFamily="34" charset="0"/>
              </a:rPr>
              <a:t>, </a:t>
            </a:r>
            <a:r>
              <a:rPr lang="es-MX" sz="1400" dirty="0">
                <a:latin typeface="Arial" pitchFamily="34" charset="0"/>
                <a:cs typeface="Arial" pitchFamily="34" charset="0"/>
              </a:rPr>
              <a:t>con la personalidad que se encuentra debidamente acreditada en los autos del juicio que al rubro se indica. Ante Usted con respeto comparezco para </a:t>
            </a:r>
            <a:r>
              <a:rPr lang="es-MX" sz="1400" b="1" dirty="0">
                <a:latin typeface="Arial" pitchFamily="34" charset="0"/>
                <a:cs typeface="Arial" pitchFamily="34" charset="0"/>
              </a:rPr>
              <a:t>EXPONER:</a:t>
            </a:r>
          </a:p>
          <a:p>
            <a:pPr algn="just"/>
            <a:endParaRPr lang="es-MX" sz="1400" dirty="0">
              <a:latin typeface="Arial" pitchFamily="34" charset="0"/>
              <a:cs typeface="Arial" pitchFamily="34" charset="0"/>
            </a:endParaRPr>
          </a:p>
          <a:p>
            <a:pPr algn="just"/>
            <a:r>
              <a:rPr lang="es-MX" sz="1400" dirty="0">
                <a:latin typeface="Arial" pitchFamily="34" charset="0"/>
                <a:cs typeface="Arial" pitchFamily="34" charset="0"/>
              </a:rPr>
              <a:t>Que por medio del presente escrito vengo </a:t>
            </a:r>
            <a:r>
              <a:rPr lang="es-MX" sz="1400" dirty="0" smtClean="0">
                <a:latin typeface="Arial" pitchFamily="34" charset="0"/>
                <a:cs typeface="Arial" pitchFamily="34" charset="0"/>
              </a:rPr>
              <a:t>a interponer </a:t>
            </a:r>
            <a:r>
              <a:rPr lang="es-MX" sz="1400" b="1" dirty="0" smtClean="0">
                <a:latin typeface="Arial" pitchFamily="34" charset="0"/>
                <a:cs typeface="Arial" pitchFamily="34" charset="0"/>
              </a:rPr>
              <a:t>RECURSO DE APELACIÓN </a:t>
            </a:r>
            <a:r>
              <a:rPr lang="es-MX" sz="1400" dirty="0" smtClean="0">
                <a:latin typeface="Arial" pitchFamily="34" charset="0"/>
                <a:cs typeface="Arial" pitchFamily="34" charset="0"/>
              </a:rPr>
              <a:t>en contra de la sentencia definitiva de fecha 12 de marzo del 2014 misma que me fue notificada el día 14 de marzo del mismo año, toda vez que me causa agravios mismos que hare valer en su momento procesal oportuno, por lo que desde este momento señalo domicilio para oir y recibir notificaciones en segunda instancia el ubicado en  </a:t>
            </a:r>
            <a:r>
              <a:rPr lang="es-MX" sz="1400" dirty="0">
                <a:latin typeface="Arial" pitchFamily="34" charset="0"/>
                <a:cs typeface="Arial" pitchFamily="34" charset="0"/>
              </a:rPr>
              <a:t>Calle </a:t>
            </a:r>
            <a:r>
              <a:rPr lang="es-MX" sz="1400" dirty="0" smtClean="0">
                <a:latin typeface="Arial" pitchFamily="34" charset="0"/>
                <a:cs typeface="Arial" pitchFamily="34" charset="0"/>
              </a:rPr>
              <a:t>Mineros, </a:t>
            </a:r>
            <a:r>
              <a:rPr lang="es-MX" sz="1400" dirty="0">
                <a:latin typeface="Arial" pitchFamily="34" charset="0"/>
                <a:cs typeface="Arial" pitchFamily="34" charset="0"/>
              </a:rPr>
              <a:t>numero </a:t>
            </a:r>
            <a:r>
              <a:rPr lang="es-MX" sz="1400" dirty="0" smtClean="0">
                <a:latin typeface="Arial" pitchFamily="34" charset="0"/>
                <a:cs typeface="Arial" pitchFamily="34" charset="0"/>
              </a:rPr>
              <a:t>500,  </a:t>
            </a:r>
            <a:r>
              <a:rPr lang="es-MX" sz="1400" dirty="0">
                <a:latin typeface="Arial" pitchFamily="34" charset="0"/>
                <a:cs typeface="Arial" pitchFamily="34" charset="0"/>
              </a:rPr>
              <a:t>Colonia Centro, de esta Ciudad de Pachuca Hidalgo.</a:t>
            </a:r>
          </a:p>
          <a:p>
            <a:pPr algn="just"/>
            <a:endParaRPr lang="es-MX" sz="1400" dirty="0">
              <a:latin typeface="Arial" pitchFamily="34" charset="0"/>
              <a:cs typeface="Arial" pitchFamily="34" charset="0"/>
            </a:endParaRPr>
          </a:p>
          <a:p>
            <a:pPr algn="just"/>
            <a:r>
              <a:rPr lang="es-MX" sz="1400" dirty="0">
                <a:latin typeface="Arial" pitchFamily="34" charset="0"/>
                <a:cs typeface="Arial" pitchFamily="34" charset="0"/>
              </a:rPr>
              <a:t>Por lo expuesto;</a:t>
            </a:r>
          </a:p>
          <a:p>
            <a:pPr algn="just"/>
            <a:endParaRPr lang="es-MX" sz="1400" dirty="0">
              <a:latin typeface="Arial" pitchFamily="34" charset="0"/>
              <a:cs typeface="Arial" pitchFamily="34" charset="0"/>
            </a:endParaRPr>
          </a:p>
          <a:p>
            <a:pPr algn="just"/>
            <a:r>
              <a:rPr lang="es-MX" sz="1400" b="1" dirty="0">
                <a:latin typeface="Arial" pitchFamily="34" charset="0"/>
                <a:cs typeface="Arial" pitchFamily="34" charset="0"/>
              </a:rPr>
              <a:t>A USTED C. JUEZ</a:t>
            </a:r>
            <a:r>
              <a:rPr lang="es-MX" sz="1400" dirty="0">
                <a:latin typeface="Arial" pitchFamily="34" charset="0"/>
                <a:cs typeface="Arial" pitchFamily="34" charset="0"/>
              </a:rPr>
              <a:t>. Atentamente pido:</a:t>
            </a:r>
          </a:p>
          <a:p>
            <a:pPr algn="just"/>
            <a:r>
              <a:rPr lang="es-MX" sz="1400" b="1" dirty="0" smtClean="0">
                <a:latin typeface="Arial" pitchFamily="34" charset="0"/>
                <a:cs typeface="Arial" pitchFamily="34" charset="0"/>
              </a:rPr>
              <a:t>UNICO</a:t>
            </a:r>
            <a:r>
              <a:rPr lang="es-MX" sz="1400" b="1" dirty="0">
                <a:latin typeface="Arial" pitchFamily="34" charset="0"/>
                <a:cs typeface="Arial" pitchFamily="34" charset="0"/>
              </a:rPr>
              <a:t>.- </a:t>
            </a:r>
            <a:r>
              <a:rPr lang="es-MX" sz="1400" dirty="0">
                <a:latin typeface="Arial" pitchFamily="34" charset="0"/>
                <a:cs typeface="Arial" pitchFamily="34" charset="0"/>
              </a:rPr>
              <a:t>Acordar de conformidad lo solicitado.</a:t>
            </a:r>
          </a:p>
          <a:p>
            <a:pPr algn="just"/>
            <a:endParaRPr lang="es-MX" sz="1400" dirty="0">
              <a:latin typeface="Arial" pitchFamily="34" charset="0"/>
              <a:cs typeface="Arial" pitchFamily="34" charset="0"/>
            </a:endParaRPr>
          </a:p>
          <a:p>
            <a:pPr algn="ctr"/>
            <a:r>
              <a:rPr lang="es-MX" sz="1400" b="1" dirty="0">
                <a:latin typeface="Arial" pitchFamily="34" charset="0"/>
                <a:cs typeface="Arial" pitchFamily="34" charset="0"/>
              </a:rPr>
              <a:t>PROTESTO A USTED MI RESPETO.</a:t>
            </a:r>
          </a:p>
          <a:p>
            <a:pPr algn="ctr"/>
            <a:r>
              <a:rPr lang="es-MX" sz="1400" b="1" dirty="0" smtClean="0">
                <a:latin typeface="Arial" pitchFamily="34" charset="0"/>
                <a:cs typeface="Arial" pitchFamily="34" charset="0"/>
              </a:rPr>
              <a:t>JUAN </a:t>
            </a:r>
            <a:r>
              <a:rPr lang="es-MX" sz="1400" b="1" dirty="0">
                <a:latin typeface="Arial" pitchFamily="34" charset="0"/>
                <a:cs typeface="Arial" pitchFamily="34" charset="0"/>
              </a:rPr>
              <a:t>GUTIÉRREZ LOPEZ</a:t>
            </a:r>
          </a:p>
          <a:p>
            <a:pPr algn="r"/>
            <a:r>
              <a:rPr lang="es-MX" sz="1400" dirty="0" smtClean="0">
                <a:latin typeface="Arial" pitchFamily="34" charset="0"/>
                <a:cs typeface="Arial" pitchFamily="34" charset="0"/>
              </a:rPr>
              <a:t>Ixmiquilpan Hidalgo, a los 17 días del mes de Marzo del 2014.</a:t>
            </a:r>
            <a:endParaRPr lang="es-MX" sz="1400" dirty="0">
              <a:latin typeface="Arial" pitchFamily="34" charset="0"/>
              <a:cs typeface="Arial" pitchFamily="34" charset="0"/>
            </a:endParaRPr>
          </a:p>
        </p:txBody>
      </p:sp>
    </p:spTree>
    <p:extLst>
      <p:ext uri="{BB962C8B-B14F-4D97-AF65-F5344CB8AC3E}">
        <p14:creationId xmlns:p14="http://schemas.microsoft.com/office/powerpoint/2010/main" val="3759760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1088</TotalTime>
  <Words>851</Words>
  <Application>Microsoft Office PowerPoint</Application>
  <PresentationFormat>Presentación en pantalla (4:3)</PresentationFormat>
  <Paragraphs>80</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Acer</cp:lastModifiedBy>
  <cp:revision>39</cp:revision>
  <dcterms:created xsi:type="dcterms:W3CDTF">2012-08-07T16:35:15Z</dcterms:created>
  <dcterms:modified xsi:type="dcterms:W3CDTF">2014-03-23T20:32:36Z</dcterms:modified>
</cp:coreProperties>
</file>